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5"/>
  </p:notesMasterIdLst>
  <p:handoutMasterIdLst>
    <p:handoutMasterId r:id="rId66"/>
  </p:handoutMasterIdLst>
  <p:sldIdLst>
    <p:sldId id="256" r:id="rId2"/>
    <p:sldId id="516" r:id="rId3"/>
    <p:sldId id="321" r:id="rId4"/>
    <p:sldId id="445" r:id="rId5"/>
    <p:sldId id="259" r:id="rId6"/>
    <p:sldId id="309" r:id="rId7"/>
    <p:sldId id="310" r:id="rId8"/>
    <p:sldId id="511" r:id="rId9"/>
    <p:sldId id="311" r:id="rId10"/>
    <p:sldId id="315" r:id="rId11"/>
    <p:sldId id="312" r:id="rId12"/>
    <p:sldId id="314" r:id="rId13"/>
    <p:sldId id="317" r:id="rId14"/>
    <p:sldId id="313" r:id="rId15"/>
    <p:sldId id="447" r:id="rId16"/>
    <p:sldId id="448" r:id="rId17"/>
    <p:sldId id="512" r:id="rId18"/>
    <p:sldId id="345" r:id="rId19"/>
    <p:sldId id="346" r:id="rId20"/>
    <p:sldId id="347" r:id="rId21"/>
    <p:sldId id="459" r:id="rId22"/>
    <p:sldId id="460" r:id="rId23"/>
    <p:sldId id="510" r:id="rId24"/>
    <p:sldId id="348" r:id="rId25"/>
    <p:sldId id="349" r:id="rId26"/>
    <p:sldId id="446" r:id="rId27"/>
    <p:sldId id="350" r:id="rId28"/>
    <p:sldId id="514" r:id="rId29"/>
    <p:sldId id="513" r:id="rId30"/>
    <p:sldId id="515" r:id="rId31"/>
    <p:sldId id="352" r:id="rId32"/>
    <p:sldId id="353" r:id="rId33"/>
    <p:sldId id="449" r:id="rId34"/>
    <p:sldId id="517" r:id="rId35"/>
    <p:sldId id="355" r:id="rId36"/>
    <p:sldId id="356" r:id="rId37"/>
    <p:sldId id="357" r:id="rId38"/>
    <p:sldId id="358" r:id="rId39"/>
    <p:sldId id="359" r:id="rId40"/>
    <p:sldId id="360" r:id="rId41"/>
    <p:sldId id="361" r:id="rId42"/>
    <p:sldId id="455" r:id="rId43"/>
    <p:sldId id="456" r:id="rId44"/>
    <p:sldId id="363" r:id="rId45"/>
    <p:sldId id="364" r:id="rId46"/>
    <p:sldId id="366" r:id="rId47"/>
    <p:sldId id="367" r:id="rId48"/>
    <p:sldId id="368" r:id="rId49"/>
    <p:sldId id="451" r:id="rId50"/>
    <p:sldId id="452" r:id="rId51"/>
    <p:sldId id="410" r:id="rId52"/>
    <p:sldId id="411" r:id="rId53"/>
    <p:sldId id="412" r:id="rId54"/>
    <p:sldId id="416" r:id="rId55"/>
    <p:sldId id="417" r:id="rId56"/>
    <p:sldId id="418" r:id="rId57"/>
    <p:sldId id="413" r:id="rId58"/>
    <p:sldId id="414" r:id="rId59"/>
    <p:sldId id="415" r:id="rId60"/>
    <p:sldId id="419" r:id="rId61"/>
    <p:sldId id="420" r:id="rId62"/>
    <p:sldId id="454" r:id="rId63"/>
    <p:sldId id="391" r:id="rId64"/>
  </p:sldIdLst>
  <p:sldSz cx="11879263" cy="7921625"/>
  <p:notesSz cx="7099300" cy="10234613"/>
  <p:custDataLst>
    <p:tags r:id="rId67"/>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2"/>
    <p:restoredTop sz="67432" autoAdjust="0"/>
  </p:normalViewPr>
  <p:slideViewPr>
    <p:cSldViewPr>
      <p:cViewPr varScale="1">
        <p:scale>
          <a:sx n="116" d="100"/>
          <a:sy n="116" d="100"/>
        </p:scale>
        <p:origin x="1840"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06" d="100"/>
          <a:sy n="106" d="100"/>
        </p:scale>
        <p:origin x="500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dirty="0"/>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necessarily requiring predefined schemas. This combines flexibility of modelling with the ability to specify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11</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12</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semi-structured data model, as it embeds schema information directly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a:t>
            </a:r>
          </a:p>
          <a:p>
            <a:r>
              <a:rPr lang="en-GB" baseline="0" dirty="0"/>
              <a:t>Having no schema has however also its drawbacks as the additional flexibility also can be at the detriment of data consistency. Applications might, for example, not be able to properly process attributes that have been arbitrarily added. Also many optimizations that rely on the availability of a schema, and on the assumption that the schema is stable, cannot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14</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 There exist many other similar models for serializing data into documents. Recently JSON has become widely used for exchanging data among applications and has to a certain extent substituted XML in this role in many contexts. However, JSON is less suited for applications that enrich natural language text with structured data.</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150163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6982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Serialisibility and semi-structured data are concept that are strongly correlated but not the same. Many of the semi-structured data models, like XML and JSON, have been introduced to either enrich documents with data semantics, or to encode data in a serialized format. However, it is perfectly possible to define a semi data model, that does not necessarily aim at a serialized representation. Knowledge graphs are an example for this - though they of course also can be and are serialized. Knowledge graphs have been conceived to provide a flexible way to model data and capture semantics. We will next review the development of this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4242076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18</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is an approach to address syntactic heterogeneity on the Web.</a:t>
            </a:r>
          </a:p>
          <a:p>
            <a:r>
              <a:rPr lang="en-US" baseline="0" dirty="0"/>
              <a:t>The markup used in XML can be interpreted by applications. This enables automated processing of Web data. However, for properly interpreting the markup, semantic heterogeneity needs to be addressed as well. The same concepts can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 Already in 2010, Mike Brodie at the time at GTE, estimated that the total cost of semantic integration world-wide amounts to 1 trillion$ / year. Very likely, this figure has in the meantime increased.</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19</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22679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20</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900" dirty="0"/>
              <a:t>There exist three basic approaches to tackle the problem of automating semantic processing of the data on the Web:</a:t>
            </a:r>
          </a:p>
          <a:p>
            <a:pPr marL="228600" indent="-228600">
              <a:buFontTx/>
              <a:buAutoNum type="arabicPeriod"/>
            </a:pPr>
            <a:r>
              <a:rPr lang="en-US" sz="900" dirty="0"/>
              <a:t>Standardization avoids the problem of semantic heterogeneity a priori. This approach is used when there exists already (historically) a wide agreement on the structure of relevant data and their interpretation. For example, terminology in the financial industry is largely standardized, and therefore it is not a major problem to produce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900" dirty="0"/>
              <a:t>Translation or mapping between different schemas and databases is the second possibility to establish semantic interoperability. This is the approach that has been extensively adopted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900" dirty="0"/>
              <a:t>The third possibility is slightly different from the second: instead of engineering mappings between heterogeneous schemas for each integration problem, one first agrees on a common conceptualization of the domain,</a:t>
            </a:r>
            <a:r>
              <a:rPr lang="en-US" sz="900" baseline="0" dirty="0"/>
              <a:t> </a:t>
            </a:r>
            <a:r>
              <a:rPr lang="en-US" sz="900" dirty="0"/>
              <a:t>covering relevant aspects for a large class of applications. This conceptualization is normally called an ontology</a:t>
            </a:r>
            <a:r>
              <a:rPr lang="en-US" sz="900" baseline="0" dirty="0"/>
              <a:t> and is assumed to be </a:t>
            </a:r>
            <a:r>
              <a:rPr lang="en-US" sz="900" dirty="0"/>
              <a:t>application independent.</a:t>
            </a:r>
            <a:r>
              <a:rPr lang="en-US" sz="900" baseline="0" dirty="0"/>
              <a:t> S</a:t>
            </a:r>
            <a:r>
              <a:rPr lang="en-US" sz="900" dirty="0"/>
              <a:t>ince ontologies have a formal representation, they are machine-processable. Once such an ontology is in place, existing information system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900" baseline="0" dirty="0"/>
              <a:t> system to the ontology</a:t>
            </a:r>
            <a:r>
              <a:rPr lang="en-US" sz="900" dirty="0"/>
              <a:t>, but also to derive new knowledge by combining existing knowledge.</a:t>
            </a:r>
          </a:p>
          <a:p>
            <a:r>
              <a:rPr lang="en-GB" sz="900" kern="1200" dirty="0">
                <a:solidFill>
                  <a:schemeClr val="tx1"/>
                </a:solidFill>
                <a:latin typeface="+mn-lt"/>
                <a:ea typeface="+mn-ea"/>
                <a:cs typeface="+mn-cs"/>
              </a:rPr>
              <a:t>This</a:t>
            </a:r>
            <a:r>
              <a:rPr lang="en-GB" sz="900" kern="1200" baseline="0" dirty="0">
                <a:solidFill>
                  <a:schemeClr val="tx1"/>
                </a:solidFill>
                <a:latin typeface="+mn-lt"/>
                <a:ea typeface="+mn-ea"/>
                <a:cs typeface="+mn-cs"/>
              </a:rPr>
              <a:t> differentiation among different approaches to semantic interoperability has been standardized: a</a:t>
            </a:r>
            <a:r>
              <a:rPr lang="en-GB" sz="900" kern="1200" dirty="0">
                <a:solidFill>
                  <a:schemeClr val="tx1"/>
                </a:solidFill>
                <a:latin typeface="+mn-lt"/>
                <a:ea typeface="+mn-ea"/>
                <a:cs typeface="+mn-cs"/>
              </a:rPr>
              <a:t>ccording to ISO 14258 (Concepts and rules for enterprise models), there are three basic ways to relate entities together: </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Integrated approach</a:t>
            </a:r>
            <a:r>
              <a:rPr lang="en-GB" sz="900" kern="1200" dirty="0">
                <a:solidFill>
                  <a:schemeClr val="tx1"/>
                </a:solidFill>
                <a:latin typeface="+mn-lt"/>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9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i="1" kern="1200" dirty="0">
                <a:solidFill>
                  <a:schemeClr val="tx1"/>
                </a:solidFill>
                <a:latin typeface="+mn-lt"/>
                <a:ea typeface="+mn-ea"/>
                <a:cs typeface="+mn-cs"/>
              </a:rPr>
              <a:t>Federated approach</a:t>
            </a:r>
            <a:r>
              <a:rPr lang="en-GB" sz="900" kern="1200" dirty="0">
                <a:solidFill>
                  <a:schemeClr val="tx1"/>
                </a:solidFill>
                <a:latin typeface="+mn-lt"/>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Unified approach</a:t>
            </a:r>
            <a:r>
              <a:rPr lang="en-GB" sz="900" kern="1200" dirty="0">
                <a:solidFill>
                  <a:schemeClr val="tx1"/>
                </a:solidFill>
                <a:latin typeface="+mn-lt"/>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900" kern="1200" dirty="0">
              <a:solidFill>
                <a:schemeClr val="tx1"/>
              </a:solidFill>
              <a:latin typeface="+mn-lt"/>
              <a:ea typeface="+mn-ea"/>
              <a:cs typeface="+mn-cs"/>
            </a:endParaRPr>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 three principal approaches</a:t>
            </a:r>
            <a:r>
              <a:rPr lang="en-GB" baseline="0" noProof="0" dirty="0"/>
              <a:t> of how to address semantic heterogeneity. A first approach is to map all the models to one common global model. This approach is taken with standardization. For example, EDIFACT (</a:t>
            </a:r>
            <a:r>
              <a:rPr lang="en-GB" dirty="0">
                <a:hlinkClick r:id="rId3"/>
              </a:rPr>
              <a:t>https://www.unece.org/cefact/edifact/</a:t>
            </a:r>
            <a:r>
              <a:rPr lang="en-GB" dirty="0"/>
              <a:t>) </a:t>
            </a:r>
            <a:r>
              <a:rPr lang="en-GB" baseline="0" noProof="0" dirty="0"/>
              <a:t>is an international standard that models all concepts that are commonly used in business and trade. For exchanging information, the information systems map their data to EDIFACT and can thus share their data with other information systems.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second approach consists of constructing directly a mapping among two information systems, without using any additional, shared knowledge in form of standards or ontologies</a:t>
            </a:r>
          </a:p>
          <a:p>
            <a:r>
              <a:rPr lang="en-GB" baseline="0" noProof="0" dirty="0"/>
              <a:t>A third approach is to relate the model of an information system to a common model, frequently called ontology, and use this mapping to construct a direct mapping among the different models used in the information systems. . For example, in the financial domain there exists a standard reference ontology called FIBO (</a:t>
            </a:r>
            <a:r>
              <a:rPr lang="en-GB" dirty="0">
                <a:hlinkClick r:id="rId4"/>
              </a:rPr>
              <a:t>https://fib-dm.com/finance-ontology-transform-data-model/</a:t>
            </a:r>
            <a:r>
              <a:rPr lang="en-GB" dirty="0"/>
              <a:t>)</a:t>
            </a:r>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22</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widely applied for mapping data that is stored in relational, object-oriented and XML databases,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some concept in one schema to two different ones in the other. These need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shows a</a:t>
            </a:r>
            <a:r>
              <a:rPr lang="en-GB" baseline="0" noProof="0" dirty="0"/>
              <a:t> schema matching tool that maps between different XML schemas. The lines indicate which attributes might be related to each other. One can easily see a lot of conflicts where the same attribute corresponds to multiple attributes in the 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24</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US" sz="1200" dirty="0"/>
              <a:t>This simple example illustrates of how ontologies can help to increase semantic interoperability and how new knowledge can be generated by inference. Take the earlier example of biological databases. These can use different schemas to represent the same or related facts. For example, System 1 uses the term Organism to denote an organism, and System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concludes by analyzing the content that the element is related to information about a fish and annotates correspondingly. The annotation can be </a:t>
            </a:r>
            <a:r>
              <a:rPr lang="en-US" sz="1200" dirty="0" err="1"/>
              <a:t>perfoermed</a:t>
            </a:r>
            <a:r>
              <a:rPr lang="en-US" sz="1200" dirty="0"/>
              <a:t> by adding an is-instance-of relationship. At this point, the facts that both annotators used the same ontology, and that reasoning is possible in this ontology come into play. Since in the ontology a Fish is a sub-concept of Organism (a fact represented formally by an ISA relationship in the ontology) an automated processing tool (e.g., for searching for information) can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25</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approach, different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In order to make ontologies available, they need to be constructure. This is the practice of ontology engineering. Ontology engineering is largely a manual process, that can be supported by tools for checking consistency and facilitating editing. Ontology are often not only constructed once but need to be maintained to stay up to date with developments in a given domain. For example, important entities, like organizations, can change, technology evolves etc.</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More recently, also automated methods based on information extraction from large document collections are becoming available to that end. We will see later examples of such methods using statistical and machine-learning approaches.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27</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For representing ontologies, a mathematical model for the constructs used in modelling the application domain is required, as well as a data model to represent such a model in a data management system. The choice of the formal mathematical is important, as the model should at the same time be expressive to capture a wide range of real-world aspects, but at the same time understandable by the user, have a well-defined semantics and relevant reasoning capabilities.</a:t>
            </a:r>
          </a:p>
          <a:p>
            <a:pPr marL="0" indent="0">
              <a:buFont typeface="Arial" charset="0"/>
              <a:buNone/>
            </a:pPr>
            <a:r>
              <a:rPr lang="en-US" sz="1200" dirty="0"/>
              <a:t>Finally, the models should also provide a serialized representations, e.g., by encoding them in standard document languages such as XML or HTML. Such encodings can at the same time be used to enrich text documents with semantic annotations.</a:t>
            </a:r>
          </a:p>
        </p:txBody>
      </p:sp>
    </p:spTree>
    <p:extLst>
      <p:ext uri="{BB962C8B-B14F-4D97-AF65-F5344CB8AC3E}">
        <p14:creationId xmlns:p14="http://schemas.microsoft.com/office/powerpoint/2010/main" val="482838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model for representing ontologies that has gained large popularity recently are knowledge graphs. They are based on a graph-based representations of basic first order logic constructs, entities, which are elements from given domains, relationships, wh</a:t>
            </a:r>
            <a:r>
              <a:rPr lang="en-GB" dirty="0" err="1"/>
              <a:t>ic</a:t>
            </a:r>
            <a:r>
              <a:rPr lang="en-CH" dirty="0"/>
              <a:t>h are binary relations and attributes which are relations among entities and values from a standard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207261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fact, long before knowledge graph have become popular, a similar model has been developed by the W3C, the Resource Description Framework. It has the same basic concepts as knowledge grpahs, together with some additional modeling primitives. </a:t>
            </a:r>
            <a:r>
              <a:rPr lang="en-GB" dirty="0"/>
              <a:t>W</a:t>
            </a:r>
            <a:r>
              <a:rPr lang="en-CH" dirty="0"/>
              <a:t>e will provide an overview of RDF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78672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approach of using concepts from first order logic for modeling reaches however far back in history. In the area of database management systems, the entity-relationship model has been established as a standard approach for data modeling already in 1976. The main difference is in the intended use of the model at </a:t>
            </a:r>
            <a:r>
              <a:rPr lang="en-GB" dirty="0" err="1"/>
              <a:t>th</a:t>
            </a:r>
            <a:r>
              <a:rPr lang="en-CH" dirty="0"/>
              <a:t>e time. It was used to provide a conceptual model of an application domain and then to derive in a mostly automated way a database schema (in other words data structures) in the data model supported by the target database management system. This model typically is the relational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315934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31</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0" indent="-228600"/>
            <a:r>
              <a:rPr lang="en-US" sz="1000" dirty="0"/>
              <a:t>We have identified so far different models for representing information in the Web, HTML, XML, and RDF. They all serve specific purposes and exhibit characteristic properties. This table summarizes those properties and highlights interesting “separation of concerns”. RDF and OWL, an extension of RDF to provide more reasoning capabilities separate the concern of reasoning at a semantic level from structuring of data. XML has been serving to separate the concern of structure of data, from providing layout information to documents. The table highlights related design objectives.</a:t>
            </a:r>
          </a:p>
          <a:p>
            <a:pPr marL="228600" indent="-228600">
              <a:buFontTx/>
              <a:buAutoNum type="arabicPeriod"/>
            </a:pPr>
            <a:r>
              <a:rPr lang="en-US" sz="1000" dirty="0"/>
              <a:t>Simplicity: the success of the Web was always founded on the principle of simplicity of concepts to encourage wide-spread use. Early version of ontology models, such as </a:t>
            </a:r>
            <a:r>
              <a:rPr lang="en-US" sz="1000" dirty="0" err="1"/>
              <a:t>CyC</a:t>
            </a:r>
            <a:r>
              <a:rPr lang="en-US" sz="1000" dirty="0"/>
              <a:t>, where partly also not widely adopted due to their complexity. Similarly, XML was developed as a simplification of a predecessor standard, called SGML, which was more complex.</a:t>
            </a:r>
          </a:p>
          <a:p>
            <a:pPr marL="228600" indent="-228600">
              <a:buFontTx/>
              <a:buAutoNum type="arabicPeriod"/>
            </a:pPr>
            <a:r>
              <a:rPr lang="en-US" sz="1000" dirty="0"/>
              <a:t>Exchangeability: Since the Web is a communication environment, any kind of data that is processed must be easily exchangeable. This is what motivated the use of XML as a data representation format in the first place and should apply for ontology models as well.</a:t>
            </a:r>
          </a:p>
          <a:p>
            <a:pPr marL="228600" indent="-228600">
              <a:buFontTx/>
              <a:buAutoNum type="arabicPeriod"/>
            </a:pPr>
            <a:r>
              <a:rPr lang="en-US" sz="1000" dirty="0"/>
              <a:t>Non-intrusive annotation: machine-processable knowledge required for the interpretation of data will be associated with the data typically a-posteriori. Also there does not always exist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1000" dirty="0"/>
              <a:t>Domain-specific vocabularies: an ontology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1000" dirty="0"/>
              <a:t>Modeling primitives: since an ontology model will be used in many different contexts, they have to offer a sufficiently rich set of possibilities to model complex structures and relationships. There exists a rich experience in modeling (e.g., from data modeling in databases with the entity-relationship models) that can be applied to ontology models.</a:t>
            </a:r>
          </a:p>
          <a:p>
            <a:pPr marL="228600" indent="-228600">
              <a:buFontTx/>
              <a:buAutoNum type="arabicPeriod"/>
            </a:pPr>
            <a:r>
              <a:rPr lang="en-US" sz="1000" dirty="0"/>
              <a:t>Reasoning Capabilities: even simple forms of reasoning within the ontology layer can make the interpretation of the data much more powerful and thus automated processing of data in the Semantic Web.</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This figure depicts the architecture adopted by the W3C. It standardizes different layers of information processing. The lowest layer is concerned with identification and encoding as basic building blocks for building data models. XML together with the namespace mechanism is the data modeling framework. RDF and its extension OWL enable semantic interpretation and exchange. The levels of proof and trust are still rather hypothetical.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32</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808749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RDF has been designed by the W3C with a number of different questions in mind. We will now provide a step-wise introduction into the modeling framework.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4226836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35</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graph-oriented data model used to annotate XML documents. 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to XML.</a:t>
            </a:r>
          </a:p>
          <a:p>
            <a:r>
              <a:rPr lang="en-US" sz="1200" dirty="0"/>
              <a:t>The RDF model is like the entity-relationship (ER) model. Entities correspond to resources and relationships correspond to properties. The main difference is that RDF requires that relationships are directed : the resource from which the (directed) relationship emerges is assigned a property with a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a:t>
            </a:r>
            <a:r>
              <a:rPr lang="en-US" sz="1200"/>
              <a:t>. </a:t>
            </a:r>
            <a:endParaRPr lang="en-US" sz="1200" dirty="0"/>
          </a:p>
          <a:p>
            <a:r>
              <a:rPr lang="en-US" sz="1200" dirty="0"/>
              <a:t>It is important to understand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36</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(1) like natural language sentences, where the subject is a URI (uniform resource identifier) and the object can be either a URI or a String; (2) as directed graphs, where the subject and object are represented as nodes (an ellipsis is used to represent resources identified by a URI and rectangles to represent literals as atomic XML values) and the predicate is represented as directed link , or (3) as XML documents where the RDF statement is encoded into XML format. The graph representation is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37</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statements into XML there exist several syntactic variations, which can make the reading of RDF documents sometimes rather difficult. Here we summarize the different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the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38</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the type statement.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39</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the simplest form of a statement. In general,</a:t>
            </a:r>
            <a:r>
              <a:rPr lang="en-US" baseline="0" dirty="0"/>
              <a:t> the value of a property (the object of the statement) may be a complex statement itself, representing a complex data structure. In order to represent such complex object values a new intermediate resource is created - in the example Person://1234/1 -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Historically speaking, the first information systems were based on explicit representation of the semantic models used. In business information systems, the data relevant to businesses was and is till today explicitely modelled in a structured data model, e.g. the relational data modelled. The data of the model is manipulated either manually, e.g. through manual entry, or processed by algorithms, e.g. for accounting. Only at a later stage with the advent of more computing power the use of implicitly represented models, as found in text documents, became feasible. The methods we have covered so far in this lecture fall in this later class. Interestingly, as algorithms become increasingly powerful in extracting information fr</a:t>
            </a:r>
            <a:r>
              <a:rPr lang="en-GB" dirty="0"/>
              <a:t>om</a:t>
            </a:r>
            <a:r>
              <a:rPr lang="en-CH" dirty="0"/>
              <a:t> unstructured content, the explicit representation of the extracted models and their use for further inference is now gaining in interest and importance.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731702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40</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implications of this distinction are is not further specified in the RDF standard, which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a:t>
            </a:r>
            <a:r>
              <a:rPr lang="en-US" dirty="0" err="1"/>
              <a:t>rdf:li</a:t>
            </a:r>
            <a:r>
              <a:rPr lang="en-US" dirty="0"/>
              <a:t> as element name,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41</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are not necessarily</a:t>
            </a:r>
            <a:r>
              <a:rPr lang="en-US" baseline="0" dirty="0"/>
              <a:t> Web resources identified by URIs but can also be instantiated within RDF statements. In other words,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newly created resource requires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400282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055517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44</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statements do not express some necessarily agreed upon facts, but often different interpretations of data, it is important to provide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representation for the statement. This resource has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these properties are valid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45</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46</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Finally, we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such a case are included:</a:t>
            </a:r>
            <a:r>
              <a:rPr lang="en-US" sz="1100" dirty="0"/>
              <a:t> the resource with ID </a:t>
            </a:r>
            <a:r>
              <a:rPr lang="en-US" sz="1100" dirty="0">
                <a:latin typeface="Calibri" panose="020F0502020204030204" pitchFamily="34" charset="0"/>
                <a:cs typeface="Calibri" panose="020F0502020204030204" pitchFamily="34" charset="0"/>
              </a:rPr>
              <a:t>„</a:t>
            </a:r>
            <a:r>
              <a:rPr lang="de-DE" sz="1100" dirty="0">
                <a:latin typeface="Calibri" panose="020F0502020204030204" pitchFamily="34" charset="0"/>
                <a:cs typeface="Calibri" panose="020F0502020204030204" pitchFamily="34" charset="0"/>
              </a:rPr>
              <a:t>John Smith</a:t>
            </a:r>
            <a:r>
              <a:rPr lang="en-US" sz="1100" dirty="0">
                <a:latin typeface="Calibri" panose="020F0502020204030204" pitchFamily="34" charset="0"/>
                <a:cs typeface="Calibri" panose="020F0502020204030204" pitchFamily="34" charset="0"/>
              </a:rPr>
              <a:t>" </a:t>
            </a:r>
            <a:r>
              <a:rPr lang="en-US" sz="1100" dirty="0"/>
              <a:t>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this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47</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of similarities with object-oriented model.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48</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328221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5</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The probably most widely used approach for explicitly representing semantic models is through database schemas in database management systems.   Schemas in database management systems play two important</a:t>
            </a:r>
            <a:r>
              <a:rPr lang="en-US" baseline="0" dirty="0"/>
              <a:t> roles. First, they define data structures that capture that application semantics. They label data values with names (e.g., attribute names) that have well-understood semantics, or of which the semantics is provided by additional documentation. Second, by providing well-defined data structures and additionally imposing integrity constraints, database schemas additionally assure that data stored in the database remains structurally and semantically coherent. Exploiting knowledge on data structures also enables query and storage optimizations. </a:t>
            </a:r>
          </a:p>
          <a:p>
            <a:pPr marL="0" lvl="0" indent="-228600" algn="l"/>
            <a:endParaRPr lang="en-US" baseline="0" dirty="0"/>
          </a:p>
          <a:p>
            <a:pPr marL="0" lvl="0" indent="-228600" algn="l"/>
            <a:r>
              <a:rPr lang="en-US" baseline="0" dirty="0"/>
              <a:t>However, in many contexts of information management, e.g., on the Web, schemas are not always readily available, and imposing the use of schemas might be too rigid.</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450417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provide an overview of the common resources and standards used today in the Semantic Web.</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WordNet is a quite old project conducted at Princeton University. The objective of the project is to provide a complete dictionary of the English language, including all semantic relationships among words. In the meantime, similar projects have been started also for other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3598724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data of WordNet is publicly available and can be accessed online. It has been used in a variety of projects related to problems sich as query expansion in retrieval, word sense disambiguation or or text classification.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354712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WikiData</a:t>
            </a:r>
            <a:r>
              <a:rPr lang="en-US" dirty="0"/>
              <a:t> is a </a:t>
            </a:r>
            <a:r>
              <a:rPr lang="en-US" dirty="0" err="1"/>
              <a:t>compagnion</a:t>
            </a:r>
            <a:r>
              <a:rPr lang="en-US" dirty="0"/>
              <a:t> project of </a:t>
            </a:r>
            <a:r>
              <a:rPr lang="en-US" dirty="0" err="1"/>
              <a:t>WikiPedia</a:t>
            </a:r>
            <a:r>
              <a:rPr lang="en-US" dirty="0"/>
              <a:t>. It aims at creating a universal knowledge graph and is based on the same community approach as </a:t>
            </a:r>
            <a:r>
              <a:rPr lang="en-US" dirty="0" err="1"/>
              <a:t>WikiPedia</a:t>
            </a:r>
            <a:r>
              <a:rPr lang="en-US" dirty="0"/>
              <a:t>. It is used by </a:t>
            </a:r>
            <a:r>
              <a:rPr lang="en-US" dirty="0" err="1"/>
              <a:t>WikiPedia</a:t>
            </a:r>
            <a:r>
              <a:rPr lang="en-US" dirty="0"/>
              <a:t> to provide the </a:t>
            </a:r>
            <a:r>
              <a:rPr lang="en-US" dirty="0" err="1"/>
              <a:t>InfoBoxes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a:pPr/>
              <a:t>54</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WikiData project uses (a part of) the RDF model to repres</a:t>
            </a:r>
            <a:r>
              <a:rPr lang="en-GB" dirty="0"/>
              <a:t>e</a:t>
            </a:r>
            <a:r>
              <a:rPr lang="en-CH" dirty="0"/>
              <a:t>nt the facts. One interesting aspects is that it correlates the representation of the terms describing an entity or concept across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35567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Google has popularized knowledge graphs by the development of its knowledge graph. The project actually started from an earlier community effort called FreeBase. It was then enriched with internal data from Google. It uses schema.org as the underlying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2375935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is a generic data model, or knowledge base schema, that has been adopted and promoted by the large Internet platforms. It consists of two hierarchies, one for descibing types of attributes and one for describing types of entites.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976066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 sample of schema.org. It is easy to see that the model covers very generic concepts that can be applied to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2339217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can be encoded in any of the existing data exchange standards. One specific type of encoding is RDFa. It is used to embed RDF statements into HTML documents in a standardized approach.</a:t>
            </a:r>
          </a:p>
        </p:txBody>
      </p:sp>
      <p:sp>
        <p:nvSpPr>
          <p:cNvPr id="4" name="Slide Number Placeholder 3"/>
          <p:cNvSpPr>
            <a:spLocks noGrp="1"/>
          </p:cNvSpPr>
          <p:nvPr>
            <p:ph type="sldNum" sz="quarter" idx="5"/>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299013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6</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When publishing information on the web, no schemas are used, even if the published data could follow a regular data structure. Consequently, when searching the Web, search is content-based, e.g., using keyword queries.</a:t>
            </a:r>
          </a:p>
          <a:p>
            <a:endParaRPr lang="en-US" dirty="0"/>
          </a:p>
          <a:p>
            <a:r>
              <a:rPr lang="en-US" baseline="0" dirty="0"/>
              <a:t>This may work well for very characteristic search terms, such as illustrated for the example “anglerfish”, but might become problematic, when the search term has an ambiguous meaning, as illustrated for the example “leech”.  Since a text search the type of the information that is searched cannot be specified – in our example we would need to specify that we meant the “leech” is an organism - the search algorithm cannot disambiguate the different potential meanings of the search terms. In the extreme case, if we would try to search for a numerical value as a search term, the results become essentially useless.</a:t>
            </a:r>
          </a:p>
          <a:p>
            <a:endParaRPr lang="en-US" baseline="0" dirty="0"/>
          </a:p>
          <a:p>
            <a:r>
              <a:rPr lang="en-US" baseline="0" dirty="0"/>
              <a:t>This suggest that the use of schema information for Web search could have some merit.</a:t>
            </a:r>
          </a:p>
        </p:txBody>
      </p:sp>
    </p:spTree>
    <p:extLst>
      <p:ext uri="{BB962C8B-B14F-4D97-AF65-F5344CB8AC3E}">
        <p14:creationId xmlns:p14="http://schemas.microsoft.com/office/powerpoint/2010/main" val="678229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Given the rapid adoption of knowledge graphs and the growing number of knowledge bases published, Linked Open Data is an effort to provide an common entry point to a large number of knowledge graph. An interesting aspect in this effort is the fact that knowledge bases often have references among each other. Instead of having isolated knowledge bases, this results in a network of knowledge graphs that is captured and display on the Linked Open D</a:t>
            </a:r>
            <a:r>
              <a:rPr lang="en-GB" dirty="0"/>
              <a:t>a</a:t>
            </a:r>
            <a:r>
              <a:rPr lang="en-CH" dirty="0"/>
              <a:t>ta Website.</a:t>
            </a:r>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4926296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LoD provides a common point of access to obtain a large number of public knowledge bases.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732608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830094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63</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publish documents with a regular structured layout, e.g., using HTML tables. In this way a context is provided that allows to correctly interpret data values. When inspecting the source code of a typical HTML page publishing structured data, we recognize that it might be difficult to automatically process such a page and to correctly interpret the data contained in it. Such processing might be very involved and error-prone, even more so as in the context of editing Web page layout no mechanism assures that the intended page structure is correctly maintained. The problem is that a document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7</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widely adopted approach of publishing data through HTML documents has given rise to a whole industry of web scraping. It is of i</a:t>
            </a:r>
            <a:r>
              <a:rPr lang="en-GB" dirty="0" err="1"/>
              <a:t>nt</a:t>
            </a:r>
            <a:r>
              <a:rPr lang="en-CH" dirty="0"/>
              <a:t>erest to gather data from the Web, for example, for comparison of prices from ecommerce sites. However, experience shows that this is a complex and time-consuming task. It is also a never-ending task as formats of Web sites can change at any time and there exist no standards on how the data is represented in HTML.</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48451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400" baseline="0" dirty="0"/>
              <a:t>Therefore, an alternative approach for specifying the meaning of data contained in Web documents, has been conceived. As for HTML, the approach is based on the idea of using tags, i.e., markup text that associates parts of a document with a name. However, instead of using tags to provide layout instructions (e.g., a table format), tags are used to provide domain-specific meaning to data contained in a document.  For example, markup can be used to specify that a specific name (such as leech) denotes an organism. This approach of using markup is widely used in different contexts. For example, email formats contain different standard markups to indicate the meaning of different parts of a mail. In the Web, the use of markup has found wide-spread adoption through the XML format. XML generalizes the markup approach from HTML to allow applications to specify their application-specific tags and to embed them into documents. If you are not familiar with XML, it would be helpful to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9</a:t>
            </a:fld>
            <a:endParaRPr lang="en-GB"/>
          </a:p>
        </p:txBody>
      </p:sp>
    </p:spTree>
    <p:extLst>
      <p:ext uri="{BB962C8B-B14F-4D97-AF65-F5344CB8AC3E}">
        <p14:creationId xmlns:p14="http://schemas.microsoft.com/office/powerpoint/2010/main" val="48294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notesSlide" Target="../notesSlides/notesSlide62.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r>
              <a:rPr lang="en-US" dirty="0"/>
              <a:t>Part 3: Knowledge Graphs</a:t>
            </a:r>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3.1.2 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610205" y="2466362"/>
            <a:ext cx="10147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dirty="0" err="1">
                <a:latin typeface="Calibri" panose="020F0502020204030204" pitchFamily="34" charset="0"/>
                <a:cs typeface="Calibri" panose="020F0502020204030204" pitchFamily="34" charset="0"/>
              </a:rPr>
              <a:t>orderDate</a:t>
            </a:r>
            <a:endParaRPr lang="en-US" dirty="0">
              <a:latin typeface="Calibri" panose="020F0502020204030204" pitchFamily="34" charset="0"/>
              <a:cs typeface="Calibri" panose="020F0502020204030204" pitchFamily="34" charset="0"/>
            </a:endParaRPr>
          </a:p>
        </p:txBody>
      </p:sp>
      <p:sp>
        <p:nvSpPr>
          <p:cNvPr id="6163" name="Text Box 20"/>
          <p:cNvSpPr txBox="1">
            <a:spLocks noChangeArrowheads="1"/>
          </p:cNvSpPr>
          <p:nvPr/>
        </p:nvSpPr>
        <p:spPr bwMode="auto">
          <a:xfrm>
            <a:off x="2797931" y="3606929"/>
            <a:ext cx="7171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91880" y="3606929"/>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191" name="Text Box 48"/>
          <p:cNvSpPr txBox="1">
            <a:spLocks noChangeArrowheads="1"/>
          </p:cNvSpPr>
          <p:nvPr/>
        </p:nvSpPr>
        <p:spPr bwMode="auto">
          <a:xfrm>
            <a:off x="4901520" y="3606929"/>
            <a:ext cx="63058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billTo</a:t>
            </a:r>
          </a:p>
        </p:txBody>
      </p:sp>
      <p:sp>
        <p:nvSpPr>
          <p:cNvPr id="6192" name="Text Box 49"/>
          <p:cNvSpPr txBox="1">
            <a:spLocks noChangeArrowheads="1"/>
          </p:cNvSpPr>
          <p:nvPr/>
        </p:nvSpPr>
        <p:spPr bwMode="auto">
          <a:xfrm>
            <a:off x="9126662" y="3606929"/>
            <a:ext cx="65045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sp>
        <p:nvSpPr>
          <p:cNvPr id="6218" name="Text Box 75"/>
          <p:cNvSpPr txBox="1">
            <a:spLocks noChangeArrowheads="1"/>
          </p:cNvSpPr>
          <p:nvPr/>
        </p:nvSpPr>
        <p:spPr bwMode="auto">
          <a:xfrm>
            <a:off x="488539" y="4604467"/>
            <a:ext cx="6605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city</a:t>
            </a:r>
          </a:p>
        </p:txBody>
      </p:sp>
      <p:sp>
        <p:nvSpPr>
          <p:cNvPr id="6221" name="Text Box 78"/>
          <p:cNvSpPr txBox="1">
            <a:spLocks noChangeArrowheads="1"/>
          </p:cNvSpPr>
          <p:nvPr/>
        </p:nvSpPr>
        <p:spPr bwMode="auto">
          <a:xfrm>
            <a:off x="3139665" y="4604467"/>
            <a:ext cx="6008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state</a:t>
            </a:r>
          </a:p>
        </p:txBody>
      </p:sp>
      <p:sp>
        <p:nvSpPr>
          <p:cNvPr id="6222" name="Text Box 79"/>
          <p:cNvSpPr txBox="1">
            <a:spLocks noChangeArrowheads="1"/>
          </p:cNvSpPr>
          <p:nvPr/>
        </p:nvSpPr>
        <p:spPr bwMode="auto">
          <a:xfrm>
            <a:off x="4156740" y="4604467"/>
            <a:ext cx="43931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zip</a:t>
            </a:r>
          </a:p>
        </p:txBody>
      </p:sp>
      <p:sp>
        <p:nvSpPr>
          <p:cNvPr id="6223" name="Text Box 80"/>
          <p:cNvSpPr txBox="1">
            <a:spLocks noChangeArrowheads="1"/>
          </p:cNvSpPr>
          <p:nvPr/>
        </p:nvSpPr>
        <p:spPr bwMode="auto">
          <a:xfrm>
            <a:off x="5793337" y="5768875"/>
            <a:ext cx="129704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quantity</a:t>
            </a:r>
          </a:p>
        </p:txBody>
      </p:sp>
      <p:sp>
        <p:nvSpPr>
          <p:cNvPr id="6225" name="Text Box 82"/>
          <p:cNvSpPr txBox="1">
            <a:spLocks noChangeArrowheads="1"/>
          </p:cNvSpPr>
          <p:nvPr/>
        </p:nvSpPr>
        <p:spPr bwMode="auto">
          <a:xfrm>
            <a:off x="8469787" y="5768875"/>
            <a:ext cx="6092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price</a:t>
            </a:r>
          </a:p>
        </p:txBody>
      </p:sp>
      <p:sp>
        <p:nvSpPr>
          <p:cNvPr id="6226" name="Text Box 83"/>
          <p:cNvSpPr txBox="1">
            <a:spLocks noChangeArrowheads="1"/>
          </p:cNvSpPr>
          <p:nvPr/>
        </p:nvSpPr>
        <p:spPr bwMode="auto">
          <a:xfrm>
            <a:off x="9414113" y="5768875"/>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650876" y="2437022"/>
            <a:ext cx="13860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purchaseOrder</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dirty="0"/>
              <a:t>Many of the semi-structured data models have been conceived to structure text documents (XML) or </a:t>
            </a:r>
            <a:r>
              <a:rPr lang="en-US" dirty="0" err="1"/>
              <a:t>serialise</a:t>
            </a:r>
            <a:r>
              <a:rPr lang="en-US" dirty="0"/>
              <a:t> data (JSON)</a:t>
            </a:r>
          </a:p>
          <a:p>
            <a:endParaRPr lang="en-US" dirty="0"/>
          </a:p>
          <a:p>
            <a:r>
              <a:rPr lang="en-US" dirty="0"/>
              <a:t>However, there exist semi-structured data models that are not based on a serialized representation </a:t>
            </a:r>
          </a:p>
          <a:p>
            <a:pPr algn="ctr"/>
            <a:endParaRPr lang="en-US" dirty="0"/>
          </a:p>
          <a:p>
            <a:pPr algn="ctr"/>
            <a:r>
              <a:rPr lang="en-US" sz="4000" dirty="0"/>
              <a:t>→ knowledge graphs</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3.1.3 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1A71-5EBA-C94E-8B82-E7918ADAE3CE}"/>
              </a:ext>
            </a:extLst>
          </p:cNvPr>
          <p:cNvSpPr>
            <a:spLocks noGrp="1"/>
          </p:cNvSpPr>
          <p:nvPr>
            <p:ph type="title"/>
          </p:nvPr>
        </p:nvSpPr>
        <p:spPr/>
        <p:txBody>
          <a:bodyPr/>
          <a:lstStyle/>
          <a:p>
            <a:r>
              <a:rPr lang="en-US" dirty="0"/>
              <a:t>3. Knowledge Graphs - Overview</a:t>
            </a:r>
          </a:p>
        </p:txBody>
      </p:sp>
      <p:sp>
        <p:nvSpPr>
          <p:cNvPr id="3" name="Content Placeholder 2">
            <a:extLst>
              <a:ext uri="{FF2B5EF4-FFF2-40B4-BE49-F238E27FC236}">
                <a16:creationId xmlns:a16="http://schemas.microsoft.com/office/drawing/2014/main" id="{90CF229E-FD1F-C347-8AE0-8242CF375AD8}"/>
              </a:ext>
            </a:extLst>
          </p:cNvPr>
          <p:cNvSpPr>
            <a:spLocks noGrp="1"/>
          </p:cNvSpPr>
          <p:nvPr>
            <p:ph sz="half" idx="1"/>
          </p:nvPr>
        </p:nvSpPr>
        <p:spPr/>
        <p:txBody>
          <a:bodyPr/>
          <a:lstStyle/>
          <a:p>
            <a:r>
              <a:rPr lang="en-US" sz="2000" dirty="0"/>
              <a:t>3.1 </a:t>
            </a:r>
            <a:r>
              <a:rPr lang="en-GB" sz="2000" dirty="0"/>
              <a:t>Knowledge Representation</a:t>
            </a:r>
            <a:endParaRPr lang="en-US" sz="2000" dirty="0"/>
          </a:p>
          <a:p>
            <a:pPr marL="565564" lvl="1" indent="0">
              <a:buNone/>
            </a:pPr>
            <a:r>
              <a:rPr lang="en-GB" sz="1800" dirty="0"/>
              <a:t>3.1.1 Knowledge Representation</a:t>
            </a:r>
            <a:endParaRPr lang="en-US" sz="1800" dirty="0"/>
          </a:p>
          <a:p>
            <a:pPr marL="565564" lvl="1" indent="0">
              <a:buNone/>
            </a:pPr>
            <a:r>
              <a:rPr lang="en-GB" sz="1800" dirty="0"/>
              <a:t>3.1.2 Semi-structured data</a:t>
            </a:r>
          </a:p>
          <a:p>
            <a:pPr marL="565564" lvl="1" indent="0">
              <a:buNone/>
            </a:pPr>
            <a:r>
              <a:rPr lang="en-GB" sz="1800" dirty="0"/>
              <a:t>3.1.3 The Semantic Web</a:t>
            </a:r>
          </a:p>
          <a:p>
            <a:pPr marL="565564" lvl="1" indent="0">
              <a:buNone/>
            </a:pPr>
            <a:r>
              <a:rPr lang="en-GB" sz="1800" dirty="0"/>
              <a:t>3.1.4 RDF - </a:t>
            </a:r>
            <a:r>
              <a:rPr lang="de-DE" sz="1800" dirty="0" err="1"/>
              <a:t>Resource</a:t>
            </a:r>
            <a:r>
              <a:rPr lang="de-DE" sz="1800" dirty="0"/>
              <a:t> Description Framework</a:t>
            </a:r>
            <a:endParaRPr lang="en-GB" sz="1800" dirty="0"/>
          </a:p>
          <a:p>
            <a:pPr marL="565564" lvl="1" indent="0">
              <a:buNone/>
            </a:pPr>
            <a:r>
              <a:rPr lang="en-GB" sz="1800" dirty="0"/>
              <a:t>3.1.5 Semantic Web Resources</a:t>
            </a:r>
          </a:p>
          <a:p>
            <a:r>
              <a:rPr lang="en-US" sz="2000" dirty="0"/>
              <a:t>3.2 Information Extraction</a:t>
            </a:r>
          </a:p>
          <a:p>
            <a:pPr marL="565564" lvl="1" indent="0">
              <a:buNone/>
            </a:pPr>
            <a:r>
              <a:rPr lang="en-US" sz="1800" dirty="0"/>
              <a:t>3.2.1 </a:t>
            </a:r>
            <a:r>
              <a:rPr lang="en-US" sz="1800" dirty="0" err="1"/>
              <a:t>Keyphrase</a:t>
            </a:r>
            <a:r>
              <a:rPr lang="en-US" sz="1800" dirty="0"/>
              <a:t> extraction</a:t>
            </a:r>
          </a:p>
          <a:p>
            <a:pPr marL="565564" lvl="1" indent="0">
              <a:buNone/>
            </a:pPr>
            <a:r>
              <a:rPr lang="en-US" sz="1800" dirty="0"/>
              <a:t>3.2.2 Named entity recognition (NER)</a:t>
            </a:r>
          </a:p>
          <a:p>
            <a:pPr marL="565564" lvl="1" indent="0">
              <a:buNone/>
            </a:pPr>
            <a:r>
              <a:rPr lang="en-US" sz="1800" dirty="0"/>
              <a:t>3.2.3 Information extraction (IE)</a:t>
            </a:r>
          </a:p>
          <a:p>
            <a:pPr marL="565564" lvl="1" indent="0">
              <a:buNone/>
            </a:pPr>
            <a:r>
              <a:rPr lang="en-US" sz="1800" dirty="0"/>
              <a:t>	3.2.3.1 Hand-written patterns</a:t>
            </a:r>
          </a:p>
          <a:p>
            <a:pPr marL="565564" lvl="1" indent="0">
              <a:buNone/>
            </a:pPr>
            <a:r>
              <a:rPr lang="en-US" sz="1800" dirty="0"/>
              <a:t>	3.2.3.2 Supervised machine learning</a:t>
            </a:r>
          </a:p>
          <a:p>
            <a:pPr marL="565564" lvl="1" indent="0">
              <a:buNone/>
            </a:pPr>
            <a:r>
              <a:rPr lang="en-US" sz="1800" dirty="0"/>
              <a:t>	3.2.3.3 Bootstrapping</a:t>
            </a:r>
          </a:p>
          <a:p>
            <a:pPr marL="565564" lvl="1" indent="0">
              <a:buNone/>
            </a:pPr>
            <a:r>
              <a:rPr lang="en-US" sz="1800" dirty="0"/>
              <a:t>	3.2.3.4 Distant supervision</a:t>
            </a:r>
          </a:p>
          <a:p>
            <a:pPr marL="565564" lvl="1" indent="0">
              <a:buNone/>
            </a:pPr>
            <a:r>
              <a:rPr lang="en-US" sz="1800" dirty="0"/>
              <a:t>	3.2.3.5 Matrix Factorization</a:t>
            </a:r>
          </a:p>
          <a:p>
            <a:pPr marL="565564" lvl="1" indent="0">
              <a:buNone/>
            </a:pPr>
            <a:r>
              <a:rPr lang="en-US" sz="1800" dirty="0"/>
              <a:t>3.2.4 Taxonomy Induction</a:t>
            </a:r>
          </a:p>
          <a:p>
            <a:endParaRPr lang="en-US" sz="3200" dirty="0"/>
          </a:p>
        </p:txBody>
      </p:sp>
      <p:sp>
        <p:nvSpPr>
          <p:cNvPr id="5" name="Content Placeholder 4">
            <a:extLst>
              <a:ext uri="{FF2B5EF4-FFF2-40B4-BE49-F238E27FC236}">
                <a16:creationId xmlns:a16="http://schemas.microsoft.com/office/drawing/2014/main" id="{19CD2074-93A5-7DF8-5FE0-6EC0540AA3AF}"/>
              </a:ext>
            </a:extLst>
          </p:cNvPr>
          <p:cNvSpPr>
            <a:spLocks noGrp="1"/>
          </p:cNvSpPr>
          <p:nvPr>
            <p:ph sz="half" idx="2"/>
          </p:nvPr>
        </p:nvSpPr>
        <p:spPr/>
        <p:txBody>
          <a:bodyPr/>
          <a:lstStyle/>
          <a:p>
            <a:r>
              <a:rPr lang="en-US" sz="2000" dirty="0"/>
              <a:t>3.3 Knowledge Inference</a:t>
            </a:r>
          </a:p>
          <a:p>
            <a:pPr marL="565564" lvl="1" indent="0">
              <a:buNone/>
            </a:pPr>
            <a:r>
              <a:rPr lang="en-US" sz="1800" dirty="0"/>
              <a:t>3.3.1 Entity Disambiguation</a:t>
            </a:r>
          </a:p>
          <a:p>
            <a:pPr marL="565564" lvl="1" indent="0">
              <a:buNone/>
            </a:pPr>
            <a:r>
              <a:rPr lang="en-US" sz="1800" dirty="0"/>
              <a:t>3.3.2 Label Propagation</a:t>
            </a:r>
          </a:p>
          <a:p>
            <a:pPr marL="565564" lvl="1" indent="0">
              <a:buNone/>
            </a:pPr>
            <a:r>
              <a:rPr lang="en-US" sz="1800" dirty="0"/>
              <a:t>3.3.3 Link Prediction</a:t>
            </a:r>
          </a:p>
          <a:p>
            <a:endParaRPr lang="en-CH" sz="4000" dirty="0"/>
          </a:p>
        </p:txBody>
      </p:sp>
      <p:sp>
        <p:nvSpPr>
          <p:cNvPr id="4" name="Footer Placeholder 3">
            <a:extLst>
              <a:ext uri="{FF2B5EF4-FFF2-40B4-BE49-F238E27FC236}">
                <a16:creationId xmlns:a16="http://schemas.microsoft.com/office/drawing/2014/main" id="{0C32FE59-C706-5B49-A6D4-4F85CCC41DC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15212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©2022,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3.1 Knowledge Representation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3"/>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RDF/</a:t>
            </a:r>
            <a:r>
              <a:rPr lang="en-US" sz="2400" dirty="0" err="1">
                <a:latin typeface="Calibri" panose="020F0502020204030204" pitchFamily="34" charset="0"/>
                <a:cs typeface="Calibri" panose="020F0502020204030204" pitchFamily="34" charset="0"/>
              </a:rPr>
              <a:t>RDFSchema</a:t>
            </a:r>
            <a:endParaRPr lang="en-US" sz="2400" dirty="0">
              <a:latin typeface="Calibri" panose="020F0502020204030204" pitchFamily="34" charset="0"/>
              <a:cs typeface="Calibri" panose="020F0502020204030204" pitchFamily="34" charset="0"/>
            </a:endParaRPr>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provides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3B4A1-4DDD-6E40-83E0-545CC11AF2C8}"/>
              </a:ext>
            </a:extLst>
          </p:cNvPr>
          <p:cNvSpPr>
            <a:spLocks noGrp="1"/>
          </p:cNvSpPr>
          <p:nvPr>
            <p:ph type="title"/>
          </p:nvPr>
        </p:nvSpPr>
        <p:spPr>
          <a:xfrm>
            <a:off x="197987" y="352072"/>
            <a:ext cx="12078348" cy="1056217"/>
          </a:xfrm>
        </p:spPr>
        <p:txBody>
          <a:bodyPr/>
          <a:lstStyle/>
          <a:p>
            <a:r>
              <a:rPr lang="en-GB" sz="4800" dirty="0"/>
              <a:t>3.1.4 RDF - </a:t>
            </a:r>
            <a:r>
              <a:rPr lang="de-DE" sz="4800" dirty="0" err="1"/>
              <a:t>Resource</a:t>
            </a:r>
            <a:r>
              <a:rPr lang="de-DE" sz="4800" dirty="0"/>
              <a:t> Description Framework</a:t>
            </a:r>
            <a:endParaRPr lang="en-US" dirty="0"/>
          </a:p>
        </p:txBody>
      </p:sp>
      <p:sp>
        <p:nvSpPr>
          <p:cNvPr id="6" name="Content Placeholder 5">
            <a:extLst>
              <a:ext uri="{FF2B5EF4-FFF2-40B4-BE49-F238E27FC236}">
                <a16:creationId xmlns:a16="http://schemas.microsoft.com/office/drawing/2014/main" id="{97FB9A79-906E-0B47-B32C-64B0DCE96DE6}"/>
              </a:ext>
            </a:extLst>
          </p:cNvPr>
          <p:cNvSpPr>
            <a:spLocks noGrp="1"/>
          </p:cNvSpPr>
          <p:nvPr>
            <p:ph idx="1"/>
          </p:nvPr>
        </p:nvSpPr>
        <p:spPr/>
        <p:txBody>
          <a:bodyPr/>
          <a:lstStyle/>
          <a:p>
            <a:r>
              <a:rPr lang="en-US" dirty="0"/>
              <a:t>How to produce a serialized representation of a graph?</a:t>
            </a:r>
          </a:p>
          <a:p>
            <a:endParaRPr lang="en-US" dirty="0"/>
          </a:p>
          <a:p>
            <a:r>
              <a:rPr lang="en-US" dirty="0"/>
              <a:t>How to describe complex entities?</a:t>
            </a:r>
          </a:p>
          <a:p>
            <a:endParaRPr lang="en-US" dirty="0"/>
          </a:p>
          <a:p>
            <a:r>
              <a:rPr lang="en-US" dirty="0"/>
              <a:t>How to incorporate schema information into a knowledge graph?</a:t>
            </a:r>
          </a:p>
          <a:p>
            <a:endParaRPr lang="en-US" dirty="0"/>
          </a:p>
          <a:p>
            <a:r>
              <a:rPr lang="en-US" dirty="0"/>
              <a:t>How to reason about the knowledge graph?</a:t>
            </a:r>
          </a:p>
        </p:txBody>
      </p:sp>
      <p:sp>
        <p:nvSpPr>
          <p:cNvPr id="4" name="Footer Placeholder 3">
            <a:extLst>
              <a:ext uri="{FF2B5EF4-FFF2-40B4-BE49-F238E27FC236}">
                <a16:creationId xmlns:a16="http://schemas.microsoft.com/office/drawing/2014/main" id="{265533BB-BF75-0347-8162-74408EC9D863}"/>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425059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Model</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3.1.1 Representation of Semantics</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semantics that is implicitly represented in documents and data</a:t>
            </a:r>
          </a:p>
          <a:p>
            <a:endParaRPr lang="en-US" dirty="0"/>
          </a:p>
          <a:p>
            <a:r>
              <a:rPr lang="en-US" dirty="0"/>
              <a:t>Alternatively, semantics can, and is, also explicitly represented and manipulated ☞ knowledge representation</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©2022,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3.1.5 </a:t>
            </a:r>
            <a:r>
              <a:rPr lang="en-GB" dirty="0"/>
              <a:t>Semantic Web Resources</a:t>
            </a:r>
            <a:r>
              <a:rPr lang="en-US" dirty="0"/>
              <a:t> </a:t>
            </a:r>
          </a:p>
        </p:txBody>
      </p:sp>
      <p:sp>
        <p:nvSpPr>
          <p:cNvPr id="3" name="Content Placeholder 2"/>
          <p:cNvSpPr>
            <a:spLocks noGrp="1"/>
          </p:cNvSpPr>
          <p:nvPr>
            <p:ph idx="1"/>
          </p:nvPr>
        </p:nvSpPr>
        <p:spPr>
          <a:xfrm>
            <a:off x="250999" y="2112433"/>
            <a:ext cx="10790331" cy="5809192"/>
          </a:xfrm>
        </p:spPr>
        <p:txBody>
          <a:bodyPr/>
          <a:lstStyle/>
          <a:p>
            <a:r>
              <a:rPr lang="en-US" dirty="0"/>
              <a:t>Examples of Popular Ontologies and Knowledge Bases</a:t>
            </a:r>
          </a:p>
          <a:p>
            <a:pPr marL="457200" indent="-457200">
              <a:buFont typeface="Arial" panose="020B0604020202020204" pitchFamily="34" charset="0"/>
              <a:buChar char="•"/>
            </a:pPr>
            <a:r>
              <a:rPr lang="en-US" dirty="0"/>
              <a:t>WordNet</a:t>
            </a:r>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83047" y="370410"/>
            <a:ext cx="10790331"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©2022,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dirty="0">
                <a:latin typeface="Calibri" panose="020F0502020204030204" pitchFamily="34" charset="0"/>
                <a:cs typeface="Calibri" panose="020F0502020204030204" pitchFamily="34" charset="0"/>
              </a:rPr>
              <a:t>https://</a:t>
            </a:r>
            <a:r>
              <a:rPr lang="en-GB" dirty="0" err="1">
                <a:latin typeface="Calibri" panose="020F0502020204030204" pitchFamily="34" charset="0"/>
                <a:cs typeface="Calibri" panose="020F0502020204030204" pitchFamily="34" charset="0"/>
              </a:rPr>
              <a:t>www.zyte.com</a:t>
            </a:r>
            <a:r>
              <a:rPr lang="en-GB" dirty="0">
                <a:latin typeface="Calibri" panose="020F0502020204030204" pitchFamily="34" charset="0"/>
                <a:cs typeface="Calibri" panose="020F0502020204030204" pitchFamily="34" charset="0"/>
              </a:rPr>
              <a:t>/blog/price-intelligence-web-scraping-at-scale-100-billion-products/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47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36398</TotalTime>
  <Words>11928</Words>
  <Application>Microsoft Macintosh PowerPoint</Application>
  <PresentationFormat>Custom</PresentationFormat>
  <Paragraphs>872</Paragraphs>
  <Slides>63</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Comic Sans MS</vt:lpstr>
      <vt:lpstr>Courier</vt:lpstr>
      <vt:lpstr>Courier New</vt:lpstr>
      <vt:lpstr>Tempus Sans ITC</vt:lpstr>
      <vt:lpstr>Verdana</vt:lpstr>
      <vt:lpstr>part1 XML</vt:lpstr>
      <vt:lpstr>Part 3: Knowledge Graphs</vt:lpstr>
      <vt:lpstr>3. Knowledge Graphs - Overview</vt:lpstr>
      <vt:lpstr>3.1 Knowledge Representation</vt:lpstr>
      <vt:lpstr>3.1.1 Representation of Semantics</vt:lpstr>
      <vt:lpstr>Database Schemas</vt:lpstr>
      <vt:lpstr>Data on the Web</vt:lpstr>
      <vt:lpstr>Using HTML to Structure Data</vt:lpstr>
      <vt:lpstr>Web Scraping</vt:lpstr>
      <vt:lpstr>Application-specific Markup</vt:lpstr>
      <vt:lpstr>3.1.2 Semi-structured Data</vt:lpstr>
      <vt:lpstr>XML – a Document Markup Language </vt:lpstr>
      <vt:lpstr>XML- a Semi-structured Data Model</vt:lpstr>
      <vt:lpstr>Schema-less data</vt:lpstr>
      <vt:lpstr>Serialization: Data and Documents</vt:lpstr>
      <vt:lpstr>Semi-structured data …</vt:lpstr>
      <vt:lpstr>Why is XML a document model?</vt:lpstr>
      <vt:lpstr>Serialised vs. Semi-structured Data</vt:lpstr>
      <vt:lpstr>3.1.3 The Semantic Web</vt:lpstr>
      <vt:lpstr>The Vision of W3C: Semantic Web</vt:lpstr>
      <vt:lpstr>Three Ways to Overcome Semantic Heterogeneity</vt:lpstr>
      <vt:lpstr>Mapping: Three Approaches</vt:lpstr>
      <vt:lpstr>Direct Schema Mapping</vt:lpstr>
      <vt:lpstr>Schema Matching Tools</vt:lpstr>
      <vt:lpstr>Mediated Mappings</vt:lpstr>
      <vt:lpstr>Ontologies</vt:lpstr>
      <vt:lpstr>Creating Ontologies</vt:lpstr>
      <vt:lpstr>Modeling and Encoding of Ontologies</vt:lpstr>
      <vt:lpstr>Knowledge Graphs (Google 2012)</vt:lpstr>
      <vt:lpstr>RDF – Resource Description Framework (W3C 2004)</vt:lpstr>
      <vt:lpstr>Entity-Relationship Model</vt:lpstr>
      <vt:lpstr>Model Requirements for Ontologies</vt:lpstr>
      <vt:lpstr>W3C Web architecture</vt:lpstr>
      <vt:lpstr>An ontology …</vt:lpstr>
      <vt:lpstr>3.1.4 RDF - Resource Description Framework</vt:lpstr>
      <vt:lpstr>RDF Model</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3.1.5 Semantic Web Resources </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540</cp:revision>
  <cp:lastPrinted>2022-12-06T16:02:54Z</cp:lastPrinted>
  <dcterms:created xsi:type="dcterms:W3CDTF">2002-10-01T12:44:42Z</dcterms:created>
  <dcterms:modified xsi:type="dcterms:W3CDTF">2022-12-06T16:07:10Z</dcterms:modified>
</cp:coreProperties>
</file>